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3"/>
  </p:notesMasterIdLst>
  <p:sldIdLst>
    <p:sldId id="304" r:id="rId5"/>
    <p:sldId id="334" r:id="rId6"/>
    <p:sldId id="335" r:id="rId7"/>
    <p:sldId id="327" r:id="rId8"/>
    <p:sldId id="337" r:id="rId9"/>
    <p:sldId id="339" r:id="rId10"/>
    <p:sldId id="338" r:id="rId11"/>
    <p:sldId id="323" r:id="rId12"/>
    <p:sldId id="291" r:id="rId13"/>
    <p:sldId id="340" r:id="rId14"/>
    <p:sldId id="315" r:id="rId15"/>
    <p:sldId id="329" r:id="rId16"/>
    <p:sldId id="333" r:id="rId17"/>
    <p:sldId id="341" r:id="rId18"/>
    <p:sldId id="314" r:id="rId19"/>
    <p:sldId id="342" r:id="rId20"/>
    <p:sldId id="343" r:id="rId21"/>
    <p:sldId id="33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99AF"/>
    <a:srgbClr val="659A41"/>
    <a:srgbClr val="E4CFA6"/>
    <a:srgbClr val="62A2B6"/>
    <a:srgbClr val="F2F298"/>
    <a:srgbClr val="F3CC5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176" autoAdjust="0"/>
    <p:restoredTop sz="94660"/>
  </p:normalViewPr>
  <p:slideViewPr>
    <p:cSldViewPr snapToGrid="0">
      <p:cViewPr varScale="1">
        <p:scale>
          <a:sx n="70" d="100"/>
          <a:sy n="70" d="100"/>
        </p:scale>
        <p:origin x="45" y="50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03FBE6-B7AD-4C0B-80C4-97B5022023B9}" type="datetimeFigureOut">
              <a:rPr lang="en-US" smtClean="0"/>
              <a:t>3/4/2018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75E6B-FC01-41B2-BAAE-87DC2FDBCCCB}" type="slidenum">
              <a:rPr lang="en-US" smtClean="0"/>
              <a:t>‹#›</a:t>
            </a:fld>
            <a:endParaRPr lang="en-US"/>
          </a:p>
        </p:txBody>
      </p:sp>
    </p:spTree>
    <p:extLst>
      <p:ext uri="{BB962C8B-B14F-4D97-AF65-F5344CB8AC3E}">
        <p14:creationId xmlns:p14="http://schemas.microsoft.com/office/powerpoint/2010/main" val="135442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78372A9-04A5-4EA4-B5A6-47DA4F398E3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34945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0F0F2-F26E-4C60-9010-49E5CC447F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09B627A-FA8E-4221-A46D-690FB6BFA5C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71B1C40-23D2-4544-9115-2E7B22873ECC}"/>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5" name="Footer Placeholder 4">
            <a:extLst>
              <a:ext uri="{FF2B5EF4-FFF2-40B4-BE49-F238E27FC236}">
                <a16:creationId xmlns:a16="http://schemas.microsoft.com/office/drawing/2014/main" id="{98471D86-2255-4E45-87DC-8B11D2CC92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DEBD6C-B5BD-4A34-B470-75442004642A}"/>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344727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534A20-BF68-494A-9903-AEC6146D59F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DC7770-D013-45BE-87DF-C2AFF39BD5C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1B4FB9-32E4-45CF-832F-8FA2DBD35959}"/>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5" name="Footer Placeholder 4">
            <a:extLst>
              <a:ext uri="{FF2B5EF4-FFF2-40B4-BE49-F238E27FC236}">
                <a16:creationId xmlns:a16="http://schemas.microsoft.com/office/drawing/2014/main" id="{8C99B3B8-D983-4792-B0AF-7016F09012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F7B78-CFAD-49AF-A703-C7192C4A377E}"/>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2163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F30AB0-785E-4BC2-870C-BC7801D24A7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2B041B0-E9C5-4587-9CCC-D00F3F6DA08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11195-F7DA-4757-83F1-62106B769965}"/>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5" name="Footer Placeholder 4">
            <a:extLst>
              <a:ext uri="{FF2B5EF4-FFF2-40B4-BE49-F238E27FC236}">
                <a16:creationId xmlns:a16="http://schemas.microsoft.com/office/drawing/2014/main" id="{C1CC3053-D99F-47F6-AAF3-41F82D23C2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0E20A3-23D7-4FB0-BC5A-D662E36BB0D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96535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268F2F-20D0-4A8E-AADA-C99603F84D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EDC269-E75A-4CD4-86BC-2F174FB44C7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35C5C-4EFC-482B-8613-D5F4805C32F1}"/>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5" name="Footer Placeholder 4">
            <a:extLst>
              <a:ext uri="{FF2B5EF4-FFF2-40B4-BE49-F238E27FC236}">
                <a16:creationId xmlns:a16="http://schemas.microsoft.com/office/drawing/2014/main" id="{2D69E26B-3066-4014-B33C-CA16F8B29B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932A17-6877-426C-9452-391C5A1AA14F}"/>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94686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636BD3-C4A1-4AE3-88ED-0CC33545E8F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0A588E7-475C-401A-8BA5-C4564BDDB0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3D7250B-859D-4AF6-A218-70D717CE6CB0}"/>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5" name="Footer Placeholder 4">
            <a:extLst>
              <a:ext uri="{FF2B5EF4-FFF2-40B4-BE49-F238E27FC236}">
                <a16:creationId xmlns:a16="http://schemas.microsoft.com/office/drawing/2014/main" id="{476F4A8F-7BC6-4AE3-BE77-2B27598BCD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F229A1-0957-4288-98B6-83B34FA71E38}"/>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33798820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526385-AE8A-4F34-949F-15C9DC3243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8344FD-1B0B-4978-A5DA-61A54B8F75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8FC0C46-644C-4BCD-B115-400E126FAE9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B973B21-F56A-48EF-92A5-C1CF042926E6}"/>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6" name="Footer Placeholder 5">
            <a:extLst>
              <a:ext uri="{FF2B5EF4-FFF2-40B4-BE49-F238E27FC236}">
                <a16:creationId xmlns:a16="http://schemas.microsoft.com/office/drawing/2014/main" id="{ABFAE106-60C0-468A-980F-28458CA7B09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957A66-9016-437C-B95F-E4475FF6870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40776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2A4BB-4389-4788-ABF9-67130BB275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01D14EF-2F7E-4299-B8D1-E1F2CF140B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5899FCB-A980-43D1-89DB-87750E655B6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061C1D5-53C0-48E6-90CB-05A8E118CC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307668B-C460-4727-B151-007EA6237F9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82C788C-6069-421F-B542-76F356855853}"/>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8" name="Footer Placeholder 7">
            <a:extLst>
              <a:ext uri="{FF2B5EF4-FFF2-40B4-BE49-F238E27FC236}">
                <a16:creationId xmlns:a16="http://schemas.microsoft.com/office/drawing/2014/main" id="{24867470-17A4-4330-A622-8E79FC425BE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A083C3-F53A-4F33-B519-C3B45261F977}"/>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487012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43D510-BE4D-4944-8137-C622C711FA0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C279A1-C859-40BF-B519-70056C44D43A}"/>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4" name="Footer Placeholder 3">
            <a:extLst>
              <a:ext uri="{FF2B5EF4-FFF2-40B4-BE49-F238E27FC236}">
                <a16:creationId xmlns:a16="http://schemas.microsoft.com/office/drawing/2014/main" id="{9DD4906D-0C7D-4FCB-BE47-709F0215C56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C050305-9858-45B8-BBCB-6F65C71F7CB3}"/>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13235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D7C965-3B0A-4E4E-9F39-1BF5A720DD01}"/>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3" name="Footer Placeholder 2">
            <a:extLst>
              <a:ext uri="{FF2B5EF4-FFF2-40B4-BE49-F238E27FC236}">
                <a16:creationId xmlns:a16="http://schemas.microsoft.com/office/drawing/2014/main" id="{53B1F14A-C1ED-4694-B77E-749D442DD6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0C6B024-57A3-4767-A95F-20F1666EC4BD}"/>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2406899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6E2D5-7ACB-479E-92E1-C3BAAB461E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42E4AA2-7362-427E-8AFA-D4469263276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27BDC9-9989-4D1B-AA59-1B42670AF3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8EF95FC-3A98-430D-8BAF-670F1DF15BD7}"/>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6" name="Footer Placeholder 5">
            <a:extLst>
              <a:ext uri="{FF2B5EF4-FFF2-40B4-BE49-F238E27FC236}">
                <a16:creationId xmlns:a16="http://schemas.microsoft.com/office/drawing/2014/main" id="{6D8D404C-3F9C-4AC9-B56D-611C3845D2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F017FA-37F7-4141-9AC2-C5705D2EAE61}"/>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7585459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162EC-42C5-4BC3-9753-88131E444ED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F1C47F-ED97-48F4-9633-F9A75717CDD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7971FF-A8E4-42D8-B1ED-A926C5C05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B02F477-76A1-48C1-993C-B19C069BD7A2}"/>
              </a:ext>
            </a:extLst>
          </p:cNvPr>
          <p:cNvSpPr>
            <a:spLocks noGrp="1"/>
          </p:cNvSpPr>
          <p:nvPr>
            <p:ph type="dt" sz="half" idx="10"/>
          </p:nvPr>
        </p:nvSpPr>
        <p:spPr/>
        <p:txBody>
          <a:bodyPr/>
          <a:lstStyle/>
          <a:p>
            <a:fld id="{11E84181-FBB7-40BD-911A-8E3640C7108F}" type="datetimeFigureOut">
              <a:rPr lang="en-US" smtClean="0"/>
              <a:t>3/4/2018</a:t>
            </a:fld>
            <a:endParaRPr lang="en-US"/>
          </a:p>
        </p:txBody>
      </p:sp>
      <p:sp>
        <p:nvSpPr>
          <p:cNvPr id="6" name="Footer Placeholder 5">
            <a:extLst>
              <a:ext uri="{FF2B5EF4-FFF2-40B4-BE49-F238E27FC236}">
                <a16:creationId xmlns:a16="http://schemas.microsoft.com/office/drawing/2014/main" id="{6BDE64A3-1E95-47BD-9786-F11DD0FC75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C01CF3-02BD-4E5F-A555-7F517BBD2A00}"/>
              </a:ext>
            </a:extLst>
          </p:cNvPr>
          <p:cNvSpPr>
            <a:spLocks noGrp="1"/>
          </p:cNvSpPr>
          <p:nvPr>
            <p:ph type="sldNum" sz="quarter" idx="12"/>
          </p:nvPr>
        </p:nvSpPr>
        <p:spPr/>
        <p:txBody>
          <a:bodyPr/>
          <a:lstStyle/>
          <a:p>
            <a:fld id="{F19FE997-4B02-4CAE-98DC-549EB3EE3DEF}" type="slidenum">
              <a:rPr lang="en-US" smtClean="0"/>
              <a:t>‹#›</a:t>
            </a:fld>
            <a:endParaRPr lang="en-US"/>
          </a:p>
        </p:txBody>
      </p:sp>
    </p:spTree>
    <p:extLst>
      <p:ext uri="{BB962C8B-B14F-4D97-AF65-F5344CB8AC3E}">
        <p14:creationId xmlns:p14="http://schemas.microsoft.com/office/powerpoint/2010/main" val="12105009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06F0D6-4439-4192-9FDC-1F7BA20E34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42B669-9006-456E-A6FE-BE98BD4B99C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736C3D-0CA8-4D8C-8B24-73B3D86BBF9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E84181-FBB7-40BD-911A-8E3640C7108F}" type="datetimeFigureOut">
              <a:rPr lang="en-US" smtClean="0"/>
              <a:t>3/4/2018</a:t>
            </a:fld>
            <a:endParaRPr lang="en-US"/>
          </a:p>
        </p:txBody>
      </p:sp>
      <p:sp>
        <p:nvSpPr>
          <p:cNvPr id="5" name="Footer Placeholder 4">
            <a:extLst>
              <a:ext uri="{FF2B5EF4-FFF2-40B4-BE49-F238E27FC236}">
                <a16:creationId xmlns:a16="http://schemas.microsoft.com/office/drawing/2014/main" id="{BBDD903E-20E4-4513-9678-15526F1C6C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9D0F2B-9EBD-4E3B-BD97-28D8CB0698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9FE997-4B02-4CAE-98DC-549EB3EE3DEF}" type="slidenum">
              <a:rPr lang="en-US" smtClean="0"/>
              <a:t>‹#›</a:t>
            </a:fld>
            <a:endParaRPr lang="en-US"/>
          </a:p>
        </p:txBody>
      </p:sp>
    </p:spTree>
    <p:extLst>
      <p:ext uri="{BB962C8B-B14F-4D97-AF65-F5344CB8AC3E}">
        <p14:creationId xmlns:p14="http://schemas.microsoft.com/office/powerpoint/2010/main" val="2208210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1CA6C-9F04-4079-BED5-32A537E875ED}"/>
              </a:ext>
            </a:extLst>
          </p:cNvPr>
          <p:cNvPicPr>
            <a:picLocks noChangeAspect="1"/>
          </p:cNvPicPr>
          <p:nvPr/>
        </p:nvPicPr>
        <p:blipFill rotWithShape="1">
          <a:blip r:embed="rId2"/>
          <a:srcRect t="15269" b="2313"/>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algn="ctr">
              <a:spcAft>
                <a:spcPts val="1000"/>
              </a:spcAft>
              <a:buClr>
                <a:schemeClr val="tx1"/>
              </a:buClr>
              <a:buSzPct val="100000"/>
              <a:buFont typeface="Arial"/>
              <a:buNone/>
            </a:pPr>
            <a:endParaRPr lang="en-US" sz="1600" cap="all"/>
          </a:p>
        </p:txBody>
      </p:sp>
      <p:cxnSp>
        <p:nvCxnSpPr>
          <p:cNvPr id="21" name="Straight Connector 24">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6F746D-359B-4E4C-A3EA-0377D8FC45CB}"/>
              </a:ext>
            </a:extLst>
          </p:cNvPr>
          <p:cNvSpPr>
            <a:spLocks noGrp="1"/>
          </p:cNvSpPr>
          <p:nvPr>
            <p:ph type="ctrTitle"/>
          </p:nvPr>
        </p:nvSpPr>
        <p:spPr>
          <a:xfrm>
            <a:off x="7562538" y="3231931"/>
            <a:ext cx="4480163" cy="1834056"/>
          </a:xfrm>
        </p:spPr>
        <p:txBody>
          <a:bodyPr>
            <a:normAutofit/>
          </a:bodyPr>
          <a:lstStyle/>
          <a:p>
            <a:r>
              <a:rPr lang="en-US" sz="4000" b="1" dirty="0">
                <a:latin typeface="Century Gothic" panose="020B0502020202020204" pitchFamily="34" charset="0"/>
              </a:rPr>
              <a:t>1 Samuel 13:1-14</a:t>
            </a:r>
          </a:p>
        </p:txBody>
      </p:sp>
      <p:sp>
        <p:nvSpPr>
          <p:cNvPr id="3" name="Subtitle 2">
            <a:extLst>
              <a:ext uri="{FF2B5EF4-FFF2-40B4-BE49-F238E27FC236}">
                <a16:creationId xmlns:a16="http://schemas.microsoft.com/office/drawing/2014/main" id="{8201B238-F3F4-4B09-BA8A-9CF9EFBA3343}"/>
              </a:ext>
            </a:extLst>
          </p:cNvPr>
          <p:cNvSpPr>
            <a:spLocks noGrp="1"/>
          </p:cNvSpPr>
          <p:nvPr>
            <p:ph type="subTitle" idx="1"/>
          </p:nvPr>
        </p:nvSpPr>
        <p:spPr>
          <a:xfrm>
            <a:off x="7633009" y="5242675"/>
            <a:ext cx="4480163" cy="683284"/>
          </a:xfrm>
        </p:spPr>
        <p:txBody>
          <a:bodyPr>
            <a:normAutofit/>
          </a:bodyPr>
          <a:lstStyle/>
          <a:p>
            <a:r>
              <a:rPr lang="en-US" sz="2800" b="1" dirty="0">
                <a:latin typeface="Century Gothic" panose="020B0502020202020204" pitchFamily="34" charset="0"/>
              </a:rPr>
              <a:t>Saul’s </a:t>
            </a:r>
            <a:r>
              <a:rPr lang="en-US" sz="2800" b="1" u="sng" dirty="0">
                <a:latin typeface="Century Gothic" panose="020B0502020202020204" pitchFamily="34" charset="0"/>
              </a:rPr>
              <a:t>Wickedness</a:t>
            </a:r>
            <a:r>
              <a:rPr lang="en-US" sz="2800" b="1" dirty="0">
                <a:latin typeface="Century Gothic" panose="020B0502020202020204" pitchFamily="34" charset="0"/>
              </a:rPr>
              <a:t>.</a:t>
            </a:r>
          </a:p>
        </p:txBody>
      </p:sp>
    </p:spTree>
    <p:extLst>
      <p:ext uri="{BB962C8B-B14F-4D97-AF65-F5344CB8AC3E}">
        <p14:creationId xmlns:p14="http://schemas.microsoft.com/office/powerpoint/2010/main" val="3385268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CFA6"/>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A4F83-A437-4ED2-95D9-71089587E5BA}"/>
              </a:ext>
            </a:extLst>
          </p:cNvPr>
          <p:cNvSpPr>
            <a:spLocks noGrp="1"/>
          </p:cNvSpPr>
          <p:nvPr>
            <p:ph type="title"/>
          </p:nvPr>
        </p:nvSpPr>
        <p:spPr>
          <a:xfrm>
            <a:off x="5455226" y="365125"/>
            <a:ext cx="6286501" cy="1325563"/>
          </a:xfrm>
        </p:spPr>
        <p:txBody>
          <a:bodyPr>
            <a:normAutofit fontScale="90000"/>
          </a:bodyPr>
          <a:lstStyle/>
          <a:p>
            <a:r>
              <a:rPr lang="en-US" dirty="0"/>
              <a:t>How many needed to fight to win the victory in chapter 14?</a:t>
            </a:r>
          </a:p>
        </p:txBody>
      </p:sp>
      <p:sp>
        <p:nvSpPr>
          <p:cNvPr id="3" name="Content Placeholder 2">
            <a:extLst>
              <a:ext uri="{FF2B5EF4-FFF2-40B4-BE49-F238E27FC236}">
                <a16:creationId xmlns:a16="http://schemas.microsoft.com/office/drawing/2014/main" id="{3FFE384F-3680-4CA8-AF86-D1B2A231FA81}"/>
              </a:ext>
            </a:extLst>
          </p:cNvPr>
          <p:cNvSpPr>
            <a:spLocks noGrp="1"/>
          </p:cNvSpPr>
          <p:nvPr>
            <p:ph idx="1"/>
          </p:nvPr>
        </p:nvSpPr>
        <p:spPr>
          <a:xfrm>
            <a:off x="6096000" y="1856798"/>
            <a:ext cx="5257800" cy="4351338"/>
          </a:xfrm>
        </p:spPr>
        <p:txBody>
          <a:bodyPr>
            <a:normAutofit/>
          </a:bodyPr>
          <a:lstStyle/>
          <a:p>
            <a:r>
              <a:rPr lang="en-US" sz="13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TWO!</a:t>
            </a:r>
          </a:p>
        </p:txBody>
      </p:sp>
      <p:pic>
        <p:nvPicPr>
          <p:cNvPr id="4" name="Picture 3">
            <a:extLst>
              <a:ext uri="{FF2B5EF4-FFF2-40B4-BE49-F238E27FC236}">
                <a16:creationId xmlns:a16="http://schemas.microsoft.com/office/drawing/2014/main" id="{4303DB63-71E2-4B60-839C-5D4E3A512A62}"/>
              </a:ext>
            </a:extLst>
          </p:cNvPr>
          <p:cNvPicPr>
            <a:picLocks noChangeAspect="1"/>
          </p:cNvPicPr>
          <p:nvPr/>
        </p:nvPicPr>
        <p:blipFill>
          <a:blip r:embed="rId2"/>
          <a:stretch>
            <a:fillRect/>
          </a:stretch>
        </p:blipFill>
        <p:spPr>
          <a:xfrm>
            <a:off x="450273" y="0"/>
            <a:ext cx="4681728" cy="6858000"/>
          </a:xfrm>
          <a:prstGeom prst="rect">
            <a:avLst/>
          </a:prstGeom>
        </p:spPr>
      </p:pic>
    </p:spTree>
    <p:extLst>
      <p:ext uri="{BB962C8B-B14F-4D97-AF65-F5344CB8AC3E}">
        <p14:creationId xmlns:p14="http://schemas.microsoft.com/office/powerpoint/2010/main" val="26019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0651875" cy="6460672"/>
          </a:xfrm>
        </p:spPr>
        <p:txBody>
          <a:bodyPr anchor="ctr">
            <a:normAutofit/>
          </a:bodyPr>
          <a:lstStyle/>
          <a:p>
            <a:pPr marL="457200" indent="-457200"/>
            <a:r>
              <a:rPr lang="en-US" sz="3600" dirty="0">
                <a:latin typeface="Century Gothic" panose="020B0502020202020204" pitchFamily="34" charset="0"/>
              </a:rPr>
              <a:t>Judges 7:12 And the Midianites and the Amalekites and all the children of the east lay along in the valley like grasshoppers for multitude; and their camels were without number, as the sand by the sea side for multitude.</a:t>
            </a:r>
          </a:p>
        </p:txBody>
      </p:sp>
    </p:spTree>
    <p:extLst>
      <p:ext uri="{BB962C8B-B14F-4D97-AF65-F5344CB8AC3E}">
        <p14:creationId xmlns:p14="http://schemas.microsoft.com/office/powerpoint/2010/main" val="10073767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b="1" dirty="0">
                <a:latin typeface="Century Gothic" panose="020B0502020202020204" pitchFamily="34" charset="0"/>
              </a:rPr>
              <a:t>Leaders: Fear is an </a:t>
            </a:r>
            <a:r>
              <a:rPr lang="en-US" sz="3600" b="1" u="sng" dirty="0">
                <a:latin typeface="Century Gothic" panose="020B0502020202020204" pitchFamily="34" charset="0"/>
              </a:rPr>
              <a:t>inferior</a:t>
            </a:r>
            <a:r>
              <a:rPr lang="en-US" sz="3600" b="1" dirty="0">
                <a:latin typeface="Century Gothic" panose="020B0502020202020204" pitchFamily="34" charset="0"/>
              </a:rPr>
              <a:t> motivator. </a:t>
            </a:r>
            <a:br>
              <a:rPr lang="en-US" sz="3600" b="1" dirty="0">
                <a:latin typeface="Century Gothic" panose="020B0502020202020204" pitchFamily="34" charset="0"/>
              </a:rPr>
            </a:br>
            <a:r>
              <a:rPr lang="en-US" sz="3600" b="1" dirty="0">
                <a:latin typeface="Century Gothic" panose="020B0502020202020204" pitchFamily="34" charset="0"/>
              </a:rPr>
              <a:t>Faith is far superior!</a:t>
            </a:r>
          </a:p>
        </p:txBody>
      </p:sp>
    </p:spTree>
    <p:extLst>
      <p:ext uri="{BB962C8B-B14F-4D97-AF65-F5344CB8AC3E}">
        <p14:creationId xmlns:p14="http://schemas.microsoft.com/office/powerpoint/2010/main" val="21076408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A1188A-5922-4BFA-A34E-53FB66E9446A}"/>
              </a:ext>
            </a:extLst>
          </p:cNvPr>
          <p:cNvPicPr>
            <a:picLocks noChangeAspect="1"/>
          </p:cNvPicPr>
          <p:nvPr/>
        </p:nvPicPr>
        <p:blipFill rotWithShape="1">
          <a:blip r:embed="rId2"/>
          <a:srcRect l="39382" t="30072" r="23376" b="26975"/>
          <a:stretch/>
        </p:blipFill>
        <p:spPr>
          <a:xfrm>
            <a:off x="0" y="-1"/>
            <a:ext cx="12192000" cy="6858001"/>
          </a:xfrm>
          <a:prstGeom prst="rect">
            <a:avLst/>
          </a:prstGeom>
        </p:spPr>
      </p:pic>
      <p:sp>
        <p:nvSpPr>
          <p:cNvPr id="3" name="Oval 2">
            <a:extLst>
              <a:ext uri="{FF2B5EF4-FFF2-40B4-BE49-F238E27FC236}">
                <a16:creationId xmlns:a16="http://schemas.microsoft.com/office/drawing/2014/main" id="{5563D3B8-9D5E-44ED-9FCA-1C01EEEAA225}"/>
              </a:ext>
            </a:extLst>
          </p:cNvPr>
          <p:cNvSpPr/>
          <p:nvPr/>
        </p:nvSpPr>
        <p:spPr>
          <a:xfrm>
            <a:off x="4636731" y="4326877"/>
            <a:ext cx="228600" cy="21820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5BDFE7C1-2FBE-4245-9770-33E549B8FC14}"/>
              </a:ext>
            </a:extLst>
          </p:cNvPr>
          <p:cNvSpPr/>
          <p:nvPr/>
        </p:nvSpPr>
        <p:spPr>
          <a:xfrm>
            <a:off x="5613590" y="3122667"/>
            <a:ext cx="228600" cy="218209"/>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9957017"/>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80">
                                          <p:stCondLst>
                                            <p:cond delay="0"/>
                                          </p:stCondLst>
                                        </p:cTn>
                                        <p:tgtEl>
                                          <p:spTgt spid="4"/>
                                        </p:tgtEl>
                                      </p:cBhvr>
                                    </p:animEffect>
                                    <p:anim calcmode="lin" valueType="num">
                                      <p:cBhvr>
                                        <p:cTn id="2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1" dur="26">
                                          <p:stCondLst>
                                            <p:cond delay="650"/>
                                          </p:stCondLst>
                                        </p:cTn>
                                        <p:tgtEl>
                                          <p:spTgt spid="4"/>
                                        </p:tgtEl>
                                      </p:cBhvr>
                                      <p:to x="100000" y="60000"/>
                                    </p:animScale>
                                    <p:animScale>
                                      <p:cBhvr>
                                        <p:cTn id="32" dur="166" decel="50000">
                                          <p:stCondLst>
                                            <p:cond delay="676"/>
                                          </p:stCondLst>
                                        </p:cTn>
                                        <p:tgtEl>
                                          <p:spTgt spid="4"/>
                                        </p:tgtEl>
                                      </p:cBhvr>
                                      <p:to x="100000" y="100000"/>
                                    </p:animScale>
                                    <p:animScale>
                                      <p:cBhvr>
                                        <p:cTn id="33" dur="26">
                                          <p:stCondLst>
                                            <p:cond delay="1312"/>
                                          </p:stCondLst>
                                        </p:cTn>
                                        <p:tgtEl>
                                          <p:spTgt spid="4"/>
                                        </p:tgtEl>
                                      </p:cBhvr>
                                      <p:to x="100000" y="80000"/>
                                    </p:animScale>
                                    <p:animScale>
                                      <p:cBhvr>
                                        <p:cTn id="34" dur="166" decel="50000">
                                          <p:stCondLst>
                                            <p:cond delay="1338"/>
                                          </p:stCondLst>
                                        </p:cTn>
                                        <p:tgtEl>
                                          <p:spTgt spid="4"/>
                                        </p:tgtEl>
                                      </p:cBhvr>
                                      <p:to x="100000" y="100000"/>
                                    </p:animScale>
                                    <p:animScale>
                                      <p:cBhvr>
                                        <p:cTn id="35" dur="26">
                                          <p:stCondLst>
                                            <p:cond delay="1642"/>
                                          </p:stCondLst>
                                        </p:cTn>
                                        <p:tgtEl>
                                          <p:spTgt spid="4"/>
                                        </p:tgtEl>
                                      </p:cBhvr>
                                      <p:to x="100000" y="90000"/>
                                    </p:animScale>
                                    <p:animScale>
                                      <p:cBhvr>
                                        <p:cTn id="36" dur="166" decel="50000">
                                          <p:stCondLst>
                                            <p:cond delay="1668"/>
                                          </p:stCondLst>
                                        </p:cTn>
                                        <p:tgtEl>
                                          <p:spTgt spid="4"/>
                                        </p:tgtEl>
                                      </p:cBhvr>
                                      <p:to x="100000" y="100000"/>
                                    </p:animScale>
                                    <p:animScale>
                                      <p:cBhvr>
                                        <p:cTn id="37" dur="26">
                                          <p:stCondLst>
                                            <p:cond delay="1808"/>
                                          </p:stCondLst>
                                        </p:cTn>
                                        <p:tgtEl>
                                          <p:spTgt spid="4"/>
                                        </p:tgtEl>
                                      </p:cBhvr>
                                      <p:to x="100000" y="95000"/>
                                    </p:animScale>
                                    <p:animScale>
                                      <p:cBhvr>
                                        <p:cTn id="38"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384-C8D8-4DD5-A91A-3EEFBB93BB44}"/>
              </a:ext>
            </a:extLst>
          </p:cNvPr>
          <p:cNvSpPr>
            <a:spLocks noGrp="1"/>
          </p:cNvSpPr>
          <p:nvPr>
            <p:ph type="title"/>
          </p:nvPr>
        </p:nvSpPr>
        <p:spPr>
          <a:xfrm>
            <a:off x="838200" y="365125"/>
            <a:ext cx="10515600" cy="1325563"/>
          </a:xfrm>
        </p:spPr>
        <p:txBody>
          <a:bodyPr>
            <a:normAutofit/>
          </a:bodyPr>
          <a:lstStyle/>
          <a:p>
            <a:r>
              <a:rPr lang="en-US" sz="4800" b="1">
                <a:solidFill>
                  <a:prstClr val="black"/>
                </a:solidFill>
                <a:latin typeface="Century Gothic" panose="020B0502020202020204" pitchFamily="34" charset="0"/>
              </a:rPr>
              <a:t>A </a:t>
            </a:r>
            <a:r>
              <a:rPr lang="en-US" sz="4800" b="1" u="sng">
                <a:solidFill>
                  <a:prstClr val="black"/>
                </a:solidFill>
                <a:latin typeface="Century Gothic" panose="020B0502020202020204" pitchFamily="34" charset="0"/>
              </a:rPr>
              <a:t>helpless</a:t>
            </a:r>
            <a:r>
              <a:rPr lang="en-US" sz="4800" b="1">
                <a:solidFill>
                  <a:prstClr val="black"/>
                </a:solidFill>
                <a:latin typeface="Century Gothic" panose="020B0502020202020204" pitchFamily="34" charset="0"/>
              </a:rPr>
              <a:t> army: lacking </a:t>
            </a:r>
            <a:r>
              <a:rPr lang="en-US" sz="4800" b="1" u="sng">
                <a:solidFill>
                  <a:prstClr val="black"/>
                </a:solidFill>
                <a:latin typeface="Century Gothic" panose="020B0502020202020204" pitchFamily="34" charset="0"/>
              </a:rPr>
              <a:t>weapons</a:t>
            </a:r>
            <a:r>
              <a:rPr lang="en-US" sz="4800" b="1">
                <a:solidFill>
                  <a:prstClr val="black"/>
                </a:solidFill>
                <a:latin typeface="Century Gothic" panose="020B0502020202020204" pitchFamily="34" charset="0"/>
              </a:rPr>
              <a:t>. </a:t>
            </a:r>
            <a:endParaRPr lang="en-US" sz="4800" b="1" dirty="0">
              <a:solidFill>
                <a:prstClr val="black"/>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A47D7526-B8C8-48D5-9E57-E28CB1A4824D}"/>
              </a:ext>
            </a:extLst>
          </p:cNvPr>
          <p:cNvSpPr>
            <a:spLocks noGrp="1"/>
          </p:cNvSpPr>
          <p:nvPr>
            <p:ph idx="1"/>
          </p:nvPr>
        </p:nvSpPr>
        <p:spPr>
          <a:xfrm>
            <a:off x="838200" y="1825625"/>
            <a:ext cx="10515600" cy="4351338"/>
          </a:xfrm>
        </p:spPr>
        <p:txBody>
          <a:bodyPr/>
          <a:lstStyle/>
          <a:p>
            <a:r>
              <a:rPr lang="en-US" sz="3200" dirty="0"/>
              <a:t>Pay attention to the picture here.</a:t>
            </a:r>
          </a:p>
          <a:p>
            <a:r>
              <a:rPr lang="en-US" sz="3200" dirty="0"/>
              <a:t>Facing a battle when God’s people only have two swords?</a:t>
            </a:r>
            <a:br>
              <a:rPr lang="en-US" sz="3200" dirty="0"/>
            </a:br>
            <a:r>
              <a:rPr lang="en-US" sz="3200" dirty="0"/>
              <a:t>They were </a:t>
            </a:r>
            <a:r>
              <a:rPr lang="en-US" sz="3200" u="sng" dirty="0"/>
              <a:t>unarmed</a:t>
            </a:r>
            <a:r>
              <a:rPr lang="en-US" sz="3200" dirty="0"/>
              <a:t>.</a:t>
            </a:r>
          </a:p>
          <a:p>
            <a:endParaRPr lang="en-US" dirty="0"/>
          </a:p>
        </p:txBody>
      </p:sp>
    </p:spTree>
    <p:extLst>
      <p:ext uri="{BB962C8B-B14F-4D97-AF65-F5344CB8AC3E}">
        <p14:creationId xmlns:p14="http://schemas.microsoft.com/office/powerpoint/2010/main" val="4275778789"/>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397240" y="0"/>
            <a:ext cx="11512446" cy="6858000"/>
          </a:xfrm>
        </p:spPr>
        <p:txBody>
          <a:bodyPr anchor="ctr">
            <a:normAutofit lnSpcReduction="10000"/>
          </a:bodyPr>
          <a:lstStyle/>
          <a:p>
            <a:pPr marL="0" indent="0">
              <a:lnSpc>
                <a:spcPct val="100000"/>
              </a:lnSpc>
              <a:buNone/>
            </a:pPr>
            <a:r>
              <a:rPr lang="en-US" sz="3600" dirty="0">
                <a:latin typeface="Century Gothic" panose="020B0502020202020204" pitchFamily="34" charset="0"/>
              </a:rPr>
              <a:t>Ephesians 6:10-17 Finally, my brethren, be strong in the Lord, and in the power of his might. 11  Put on the whole </a:t>
            </a:r>
            <a:r>
              <a:rPr lang="en-US" sz="3600" dirty="0" err="1">
                <a:latin typeface="Century Gothic" panose="020B0502020202020204" pitchFamily="34" charset="0"/>
              </a:rPr>
              <a:t>armour</a:t>
            </a:r>
            <a:r>
              <a:rPr lang="en-US" sz="3600" dirty="0">
                <a:latin typeface="Century Gothic" panose="020B0502020202020204" pitchFamily="34" charset="0"/>
              </a:rPr>
              <a:t> of God, that ye may be able to stand against the wiles of the devil. 12  For we wrestle not against flesh and blood, but against principalities, against powers, against the rulers of the darkness of this world, against spiritual wickedness in high places. 13  Wherefore take unto you the whole </a:t>
            </a:r>
            <a:r>
              <a:rPr lang="en-US" sz="3600" dirty="0" err="1">
                <a:latin typeface="Century Gothic" panose="020B0502020202020204" pitchFamily="34" charset="0"/>
              </a:rPr>
              <a:t>armour</a:t>
            </a:r>
            <a:r>
              <a:rPr lang="en-US" sz="3600" dirty="0">
                <a:latin typeface="Century Gothic" panose="020B0502020202020204" pitchFamily="34" charset="0"/>
              </a:rPr>
              <a:t> of God, that ye may be able to withstand in the evil day, and having done all, to stand. </a:t>
            </a:r>
          </a:p>
          <a:p>
            <a:pPr marL="0" indent="0">
              <a:lnSpc>
                <a:spcPct val="100000"/>
              </a:lnSpc>
              <a:buNone/>
            </a:pPr>
            <a:r>
              <a:rPr lang="en-US" sz="3600" dirty="0">
                <a:latin typeface="Century Gothic" panose="020B0502020202020204" pitchFamily="34" charset="0"/>
              </a:rPr>
              <a:t>17  And take the helmet of salvation, and </a:t>
            </a:r>
            <a:r>
              <a:rPr lang="en-US" sz="3600" u="sng" dirty="0">
                <a:latin typeface="Century Gothic" panose="020B0502020202020204" pitchFamily="34" charset="0"/>
              </a:rPr>
              <a:t>the sword of the Spirit, which is the word of God</a:t>
            </a:r>
            <a:r>
              <a:rPr lang="en-US" sz="3600" dirty="0">
                <a:latin typeface="Century Gothic" panose="020B0502020202020204" pitchFamily="34" charset="0"/>
              </a:rPr>
              <a:t>:</a:t>
            </a:r>
          </a:p>
        </p:txBody>
      </p:sp>
    </p:spTree>
    <p:extLst>
      <p:ext uri="{BB962C8B-B14F-4D97-AF65-F5344CB8AC3E}">
        <p14:creationId xmlns:p14="http://schemas.microsoft.com/office/powerpoint/2010/main" val="24191689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1F384-C8D8-4DD5-A91A-3EEFBB93BB44}"/>
              </a:ext>
            </a:extLst>
          </p:cNvPr>
          <p:cNvSpPr>
            <a:spLocks noGrp="1"/>
          </p:cNvSpPr>
          <p:nvPr>
            <p:ph type="title"/>
          </p:nvPr>
        </p:nvSpPr>
        <p:spPr/>
        <p:txBody>
          <a:bodyPr>
            <a:normAutofit/>
          </a:bodyPr>
          <a:lstStyle/>
          <a:p>
            <a:r>
              <a:rPr lang="en-US" sz="4800" b="1" dirty="0">
                <a:solidFill>
                  <a:prstClr val="black"/>
                </a:solidFill>
                <a:latin typeface="Century Gothic" panose="020B0502020202020204" pitchFamily="34" charset="0"/>
              </a:rPr>
              <a:t>A </a:t>
            </a:r>
            <a:r>
              <a:rPr lang="en-US" sz="4800" b="1" u="sng" dirty="0">
                <a:solidFill>
                  <a:prstClr val="black"/>
                </a:solidFill>
                <a:latin typeface="Century Gothic" panose="020B0502020202020204" pitchFamily="34" charset="0"/>
              </a:rPr>
              <a:t>helpless</a:t>
            </a:r>
            <a:r>
              <a:rPr lang="en-US" sz="4800" b="1" dirty="0">
                <a:solidFill>
                  <a:prstClr val="black"/>
                </a:solidFill>
                <a:latin typeface="Century Gothic" panose="020B0502020202020204" pitchFamily="34" charset="0"/>
              </a:rPr>
              <a:t> army: lacking </a:t>
            </a:r>
            <a:r>
              <a:rPr lang="en-US" sz="4800" b="1" u="sng" dirty="0">
                <a:solidFill>
                  <a:prstClr val="black"/>
                </a:solidFill>
                <a:latin typeface="Century Gothic" panose="020B0502020202020204" pitchFamily="34" charset="0"/>
              </a:rPr>
              <a:t>weapons</a:t>
            </a:r>
            <a:r>
              <a:rPr lang="en-US" sz="4800" b="1" dirty="0">
                <a:solidFill>
                  <a:prstClr val="black"/>
                </a:solidFill>
                <a:latin typeface="Century Gothic" panose="020B0502020202020204" pitchFamily="34" charset="0"/>
              </a:rPr>
              <a:t>. </a:t>
            </a:r>
          </a:p>
        </p:txBody>
      </p:sp>
      <p:sp>
        <p:nvSpPr>
          <p:cNvPr id="3" name="Content Placeholder 2">
            <a:extLst>
              <a:ext uri="{FF2B5EF4-FFF2-40B4-BE49-F238E27FC236}">
                <a16:creationId xmlns:a16="http://schemas.microsoft.com/office/drawing/2014/main" id="{A47D7526-B8C8-48D5-9E57-E28CB1A4824D}"/>
              </a:ext>
            </a:extLst>
          </p:cNvPr>
          <p:cNvSpPr>
            <a:spLocks noGrp="1"/>
          </p:cNvSpPr>
          <p:nvPr>
            <p:ph idx="1"/>
          </p:nvPr>
        </p:nvSpPr>
        <p:spPr/>
        <p:txBody>
          <a:bodyPr/>
          <a:lstStyle/>
          <a:p>
            <a:r>
              <a:rPr lang="en-US" sz="3200" dirty="0"/>
              <a:t>Pay attention to the picture here.</a:t>
            </a:r>
          </a:p>
          <a:p>
            <a:r>
              <a:rPr lang="en-US" sz="3200" dirty="0"/>
              <a:t>Facing a battle when God’s people only have two swords?</a:t>
            </a:r>
          </a:p>
          <a:p>
            <a:r>
              <a:rPr lang="en-US" sz="3200" dirty="0"/>
              <a:t>The enemy is working to steal the Sword of the Spirit / The Word of God from God’s people. </a:t>
            </a:r>
          </a:p>
          <a:p>
            <a:r>
              <a:rPr lang="en-US" sz="3200" dirty="0"/>
              <a:t>The goal is to replace the swords with inferior tools.</a:t>
            </a:r>
          </a:p>
          <a:p>
            <a:endParaRPr lang="en-US" dirty="0"/>
          </a:p>
        </p:txBody>
      </p:sp>
      <p:pic>
        <p:nvPicPr>
          <p:cNvPr id="4" name="Picture 3">
            <a:extLst>
              <a:ext uri="{FF2B5EF4-FFF2-40B4-BE49-F238E27FC236}">
                <a16:creationId xmlns:a16="http://schemas.microsoft.com/office/drawing/2014/main" id="{6FD43671-757E-4D0C-86D9-14029354148F}"/>
              </a:ext>
            </a:extLst>
          </p:cNvPr>
          <p:cNvPicPr>
            <a:picLocks noChangeAspect="1"/>
          </p:cNvPicPr>
          <p:nvPr/>
        </p:nvPicPr>
        <p:blipFill>
          <a:blip r:embed="rId2"/>
          <a:stretch>
            <a:fillRect/>
          </a:stretch>
        </p:blipFill>
        <p:spPr>
          <a:xfrm>
            <a:off x="3476651" y="4543490"/>
            <a:ext cx="5238697" cy="2314510"/>
          </a:xfrm>
          <a:prstGeom prst="rect">
            <a:avLst/>
          </a:prstGeom>
        </p:spPr>
      </p:pic>
    </p:spTree>
    <p:extLst>
      <p:ext uri="{BB962C8B-B14F-4D97-AF65-F5344CB8AC3E}">
        <p14:creationId xmlns:p14="http://schemas.microsoft.com/office/powerpoint/2010/main" val="1710980330"/>
      </p:ext>
    </p:extLst>
  </p:cSld>
  <p:clrMapOvr>
    <a:masterClrMapping/>
  </p:clrMapOvr>
  <mc:AlternateContent xmlns:mc="http://schemas.openxmlformats.org/markup-compatibility/2006">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fade">
                                      <p:cBhvr>
                                        <p:cTn id="13" dur="1000"/>
                                        <p:tgtEl>
                                          <p:spTgt spid="3">
                                            <p:txEl>
                                              <p:pRg st="1" end="1"/>
                                            </p:txEl>
                                          </p:spTgt>
                                        </p:tgtEl>
                                      </p:cBhvr>
                                    </p:animEffect>
                                    <p:anim calcmode="lin" valueType="num">
                                      <p:cBhvr>
                                        <p:cTn id="1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0" presetClass="entr" presetSubtype="0" fill="hold"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7099A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15869E-20F6-4D36-BBBD-B081EA8E774E}"/>
              </a:ext>
            </a:extLst>
          </p:cNvPr>
          <p:cNvSpPr>
            <a:spLocks noGrp="1"/>
          </p:cNvSpPr>
          <p:nvPr>
            <p:ph type="title"/>
          </p:nvPr>
        </p:nvSpPr>
        <p:spPr/>
        <p:txBody>
          <a:bodyPr/>
          <a:lstStyle/>
          <a:p>
            <a:endParaRPr lang="en-US" dirty="0"/>
          </a:p>
        </p:txBody>
      </p:sp>
      <p:pic>
        <p:nvPicPr>
          <p:cNvPr id="6" name="Content Placeholder 5" descr="A screenshot of a cell phone&#10;&#10;Description generated with very high confidence">
            <a:extLst>
              <a:ext uri="{FF2B5EF4-FFF2-40B4-BE49-F238E27FC236}">
                <a16:creationId xmlns:a16="http://schemas.microsoft.com/office/drawing/2014/main" id="{43795BEF-43EC-46FC-B025-FB18603AA4B6}"/>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403" b="36609"/>
          <a:stretch/>
        </p:blipFill>
        <p:spPr>
          <a:xfrm>
            <a:off x="0" y="552322"/>
            <a:ext cx="12188983" cy="5486400"/>
          </a:xfrm>
        </p:spPr>
      </p:pic>
    </p:spTree>
    <p:extLst>
      <p:ext uri="{BB962C8B-B14F-4D97-AF65-F5344CB8AC3E}">
        <p14:creationId xmlns:p14="http://schemas.microsoft.com/office/powerpoint/2010/main" val="779901775"/>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1385799" y="288472"/>
            <a:ext cx="10448934" cy="6460672"/>
          </a:xfrm>
        </p:spPr>
        <p:txBody>
          <a:bodyPr anchor="ctr">
            <a:normAutofit fontScale="92500"/>
          </a:bodyPr>
          <a:lstStyle/>
          <a:p>
            <a:pPr marL="0" indent="0">
              <a:buNone/>
            </a:pPr>
            <a:r>
              <a:rPr lang="en-US" sz="3600" b="1" dirty="0">
                <a:latin typeface="Century Gothic" panose="020B0502020202020204" pitchFamily="34" charset="0"/>
              </a:rPr>
              <a:t>1 Samuel 17:45-47 </a:t>
            </a:r>
            <a:r>
              <a:rPr lang="en-US" sz="3600" dirty="0">
                <a:latin typeface="Century Gothic" panose="020B0502020202020204" pitchFamily="34" charset="0"/>
              </a:rPr>
              <a:t>Then said David to the Philistine, Thou </a:t>
            </a:r>
            <a:r>
              <a:rPr lang="en-US" sz="3600" dirty="0" err="1">
                <a:latin typeface="Century Gothic" panose="020B0502020202020204" pitchFamily="34" charset="0"/>
              </a:rPr>
              <a:t>comest</a:t>
            </a:r>
            <a:r>
              <a:rPr lang="en-US" sz="3600" dirty="0">
                <a:latin typeface="Century Gothic" panose="020B0502020202020204" pitchFamily="34" charset="0"/>
              </a:rPr>
              <a:t> to me with a sword, and with a spear, and with a shield: but I come to thee in the name of the LORD of hosts, the God of the armies of Israel, whom thou hast defied. 46  This day will the LORD deliver thee into mine hand; and I will smite thee, and take thine head from thee; and I will give the </a:t>
            </a:r>
            <a:r>
              <a:rPr lang="en-US" sz="3600" dirty="0" err="1">
                <a:latin typeface="Century Gothic" panose="020B0502020202020204" pitchFamily="34" charset="0"/>
              </a:rPr>
              <a:t>carcases</a:t>
            </a:r>
            <a:r>
              <a:rPr lang="en-US" sz="3600" dirty="0">
                <a:latin typeface="Century Gothic" panose="020B0502020202020204" pitchFamily="34" charset="0"/>
              </a:rPr>
              <a:t> of the host of the Philistines this day unto the fowls of the air, and to the wild beasts of the earth; that all the earth may know that there is a God in Israel. 47  And all this assembly shall know that the LORD </a:t>
            </a:r>
            <a:r>
              <a:rPr lang="en-US" sz="3600" dirty="0" err="1">
                <a:latin typeface="Century Gothic" panose="020B0502020202020204" pitchFamily="34" charset="0"/>
              </a:rPr>
              <a:t>saveth</a:t>
            </a:r>
            <a:r>
              <a:rPr lang="en-US" sz="3600" dirty="0">
                <a:latin typeface="Century Gothic" panose="020B0502020202020204" pitchFamily="34" charset="0"/>
              </a:rPr>
              <a:t> not with sword and spear: for the battle is the LORD'S, and he will give you into our hands.</a:t>
            </a:r>
          </a:p>
        </p:txBody>
      </p:sp>
    </p:spTree>
    <p:extLst>
      <p:ext uri="{BB962C8B-B14F-4D97-AF65-F5344CB8AC3E}">
        <p14:creationId xmlns:p14="http://schemas.microsoft.com/office/powerpoint/2010/main" val="1136538301"/>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FA1EAC5-52D6-4FEB-8DBB-AEB74213E92E}"/>
              </a:ext>
            </a:extLst>
          </p:cNvPr>
          <p:cNvPicPr>
            <a:picLocks noChangeAspect="1"/>
          </p:cNvPicPr>
          <p:nvPr/>
        </p:nvPicPr>
        <p:blipFill rotWithShape="1">
          <a:blip r:embed="rId2"/>
          <a:srcRect l="37023" t="36920" r="33534" b="30843"/>
          <a:stretch/>
        </p:blipFill>
        <p:spPr>
          <a:xfrm>
            <a:off x="-116006" y="-1"/>
            <a:ext cx="12308006" cy="6858001"/>
          </a:xfrm>
          <a:prstGeom prst="rect">
            <a:avLst/>
          </a:prstGeom>
        </p:spPr>
      </p:pic>
    </p:spTree>
    <p:extLst>
      <p:ext uri="{BB962C8B-B14F-4D97-AF65-F5344CB8AC3E}">
        <p14:creationId xmlns:p14="http://schemas.microsoft.com/office/powerpoint/2010/main" val="66416814"/>
      </p:ext>
    </p:extLst>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3BB5D57-6178-4F62-B472-0312F6D95A8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3C3E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3" descr="A picture containing person, outdoor, man&#10;&#10;Description generated with high confidence">
            <a:extLst>
              <a:ext uri="{FF2B5EF4-FFF2-40B4-BE49-F238E27FC236}">
                <a16:creationId xmlns:a16="http://schemas.microsoft.com/office/drawing/2014/main" id="{C2E47694-74C0-4978-A8DC-E612EC02C514}"/>
              </a:ext>
            </a:extLst>
          </p:cNvPr>
          <p:cNvPicPr>
            <a:picLocks noGrp="1" noChangeAspect="1"/>
          </p:cNvPicPr>
          <p:nvPr>
            <p:ph idx="1"/>
          </p:nvPr>
        </p:nvPicPr>
        <p:blipFill rotWithShape="1">
          <a:blip r:embed="rId2"/>
          <a:srcRect t="19051" r="1" b="6097"/>
          <a:stretch/>
        </p:blipFill>
        <p:spPr>
          <a:xfrm>
            <a:off x="643467" y="643467"/>
            <a:ext cx="10905066" cy="5571066"/>
          </a:xfrm>
          <a:prstGeom prst="rect">
            <a:avLst/>
          </a:prstGeom>
        </p:spPr>
      </p:pic>
      <p:sp>
        <p:nvSpPr>
          <p:cNvPr id="12" name="Rectangle 11">
            <a:extLst>
              <a:ext uri="{FF2B5EF4-FFF2-40B4-BE49-F238E27FC236}">
                <a16:creationId xmlns:a16="http://schemas.microsoft.com/office/drawing/2014/main" id="{4C61BD32-7542-4D52-BA5A-3ADE869BF8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12356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42DBBB-E1A3-490A-8C16-9C2DAA8FB059}"/>
              </a:ext>
            </a:extLst>
          </p:cNvPr>
          <p:cNvSpPr>
            <a:spLocks noGrp="1"/>
          </p:cNvSpPr>
          <p:nvPr>
            <p:ph idx="1"/>
          </p:nvPr>
        </p:nvSpPr>
        <p:spPr>
          <a:xfrm>
            <a:off x="838199" y="1566639"/>
            <a:ext cx="10855897" cy="6505565"/>
          </a:xfrm>
        </p:spPr>
        <p:txBody>
          <a:bodyPr>
            <a:normAutofit/>
          </a:bodyPr>
          <a:lstStyle/>
          <a:p>
            <a:r>
              <a:rPr lang="en-US" sz="3200" dirty="0"/>
              <a:t>A test of faith.</a:t>
            </a:r>
          </a:p>
          <a:p>
            <a:r>
              <a:rPr lang="en-US" sz="3200" dirty="0"/>
              <a:t>When we </a:t>
            </a:r>
            <a:r>
              <a:rPr lang="en-US" sz="3200" u="sng" dirty="0"/>
              <a:t>refuse</a:t>
            </a:r>
            <a:r>
              <a:rPr lang="en-US" sz="3200" dirty="0"/>
              <a:t> to </a:t>
            </a:r>
            <a:r>
              <a:rPr lang="en-US" sz="3200" u="sng" dirty="0"/>
              <a:t>wait</a:t>
            </a:r>
            <a:r>
              <a:rPr lang="en-US" sz="3200" dirty="0"/>
              <a:t> on the</a:t>
            </a:r>
            <a:br>
              <a:rPr lang="en-US" sz="3200" dirty="0"/>
            </a:br>
            <a:r>
              <a:rPr lang="en-US" sz="3200" u="sng" dirty="0"/>
              <a:t>promises</a:t>
            </a:r>
            <a:r>
              <a:rPr lang="en-US" sz="3200" dirty="0"/>
              <a:t> of God, we </a:t>
            </a:r>
            <a:r>
              <a:rPr lang="en-US" sz="3200" u="sng" dirty="0"/>
              <a:t>ruin</a:t>
            </a:r>
            <a:r>
              <a:rPr lang="en-US" sz="3200" dirty="0"/>
              <a:t> lives! </a:t>
            </a:r>
          </a:p>
          <a:p>
            <a:r>
              <a:rPr lang="en-US" sz="3200" dirty="0"/>
              <a:t>Notice: </a:t>
            </a:r>
            <a:r>
              <a:rPr lang="en-US" sz="3200" u="sng" dirty="0"/>
              <a:t>pride</a:t>
            </a:r>
            <a:r>
              <a:rPr lang="en-US" sz="3200" dirty="0"/>
              <a:t> casts </a:t>
            </a:r>
            <a:r>
              <a:rPr lang="en-US" sz="3200" u="sng" dirty="0"/>
              <a:t>blame</a:t>
            </a:r>
            <a:r>
              <a:rPr lang="en-US" sz="3200" dirty="0"/>
              <a:t> instead </a:t>
            </a:r>
            <a:br>
              <a:rPr lang="en-US" sz="3200" dirty="0"/>
            </a:br>
            <a:r>
              <a:rPr lang="en-US" sz="3200" dirty="0"/>
              <a:t>of taking </a:t>
            </a:r>
            <a:r>
              <a:rPr lang="en-US" sz="3200" u="sng" dirty="0"/>
              <a:t>personal responsibility</a:t>
            </a:r>
            <a:r>
              <a:rPr lang="en-US" sz="3200" dirty="0"/>
              <a:t>. </a:t>
            </a:r>
          </a:p>
          <a:p>
            <a:r>
              <a:rPr lang="en-US" sz="3200" dirty="0"/>
              <a:t>Saul blames </a:t>
            </a:r>
            <a:r>
              <a:rPr lang="en-US" sz="3200" b="1" dirty="0"/>
              <a:t>everyone</a:t>
            </a:r>
            <a:r>
              <a:rPr lang="en-US" sz="3200" dirty="0"/>
              <a:t> but himself.</a:t>
            </a:r>
          </a:p>
          <a:p>
            <a:r>
              <a:rPr lang="en-US" sz="3200" dirty="0"/>
              <a:t>The immature blames others for </a:t>
            </a:r>
            <a:br>
              <a:rPr lang="en-US" sz="3200" dirty="0"/>
            </a:br>
            <a:r>
              <a:rPr lang="en-US" sz="3200" u="sng" dirty="0"/>
              <a:t>their sin</a:t>
            </a:r>
            <a:r>
              <a:rPr lang="en-US" sz="3200" dirty="0"/>
              <a:t>! Gen 3:9-11</a:t>
            </a:r>
          </a:p>
        </p:txBody>
      </p:sp>
      <p:pic>
        <p:nvPicPr>
          <p:cNvPr id="5" name="Picture 4">
            <a:extLst>
              <a:ext uri="{FF2B5EF4-FFF2-40B4-BE49-F238E27FC236}">
                <a16:creationId xmlns:a16="http://schemas.microsoft.com/office/drawing/2014/main" id="{34585BFF-0F6C-4B77-8DAF-CC8F7B602726}"/>
              </a:ext>
            </a:extLst>
          </p:cNvPr>
          <p:cNvPicPr>
            <a:picLocks noChangeAspect="1"/>
          </p:cNvPicPr>
          <p:nvPr/>
        </p:nvPicPr>
        <p:blipFill>
          <a:blip r:embed="rId2"/>
          <a:stretch>
            <a:fillRect/>
          </a:stretch>
        </p:blipFill>
        <p:spPr>
          <a:xfrm>
            <a:off x="6899014" y="1566639"/>
            <a:ext cx="5292986" cy="3612463"/>
          </a:xfrm>
          <a:prstGeom prst="rect">
            <a:avLst/>
          </a:prstGeom>
        </p:spPr>
      </p:pic>
    </p:spTree>
    <p:extLst>
      <p:ext uri="{BB962C8B-B14F-4D97-AF65-F5344CB8AC3E}">
        <p14:creationId xmlns:p14="http://schemas.microsoft.com/office/powerpoint/2010/main" val="12281309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Effect transition="in" filter="fade">
                                      <p:cBhvr>
                                        <p:cTn id="25" dur="1000"/>
                                        <p:tgtEl>
                                          <p:spTgt spid="3">
                                            <p:txEl>
                                              <p:pRg st="2" end="2"/>
                                            </p:txEl>
                                          </p:spTgt>
                                        </p:tgtEl>
                                      </p:cBhvr>
                                    </p:animEffect>
                                    <p:anim calcmode="lin" valueType="num">
                                      <p:cBhvr>
                                        <p:cTn id="26"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fade">
                                      <p:cBhvr>
                                        <p:cTn id="32" dur="1000"/>
                                        <p:tgtEl>
                                          <p:spTgt spid="3">
                                            <p:txEl>
                                              <p:pRg st="3" end="3"/>
                                            </p:txEl>
                                          </p:spTgt>
                                        </p:tgtEl>
                                      </p:cBhvr>
                                    </p:animEffect>
                                    <p:anim calcmode="lin" valueType="num">
                                      <p:cBhvr>
                                        <p:cTn id="3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1000"/>
                            </p:stCondLst>
                            <p:childTnLst>
                              <p:par>
                                <p:cTn id="36" presetID="42" presetClass="entr" presetSubtype="0" fill="hold" grpId="0" nodeType="after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Effect transition="in" filter="fade">
                                      <p:cBhvr>
                                        <p:cTn id="38" dur="1000"/>
                                        <p:tgtEl>
                                          <p:spTgt spid="3">
                                            <p:txEl>
                                              <p:pRg st="4" end="4"/>
                                            </p:txEl>
                                          </p:spTgt>
                                        </p:tgtEl>
                                      </p:cBhvr>
                                    </p:animEffect>
                                    <p:anim calcmode="lin" valueType="num">
                                      <p:cBhvr>
                                        <p:cTn id="3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F9A5F13-33AB-4248-A31E-3D889D13FFEF}"/>
              </a:ext>
            </a:extLst>
          </p:cNvPr>
          <p:cNvPicPr>
            <a:picLocks noChangeAspect="1"/>
          </p:cNvPicPr>
          <p:nvPr/>
        </p:nvPicPr>
        <p:blipFill rotWithShape="1">
          <a:blip r:embed="rId3"/>
          <a:srcRect b="17664"/>
          <a:stretch/>
        </p:blipFill>
        <p:spPr>
          <a:xfrm>
            <a:off x="0" y="0"/>
            <a:ext cx="12192000" cy="6858000"/>
          </a:xfrm>
          <a:prstGeom prst="rect">
            <a:avLst/>
          </a:prstGeom>
        </p:spPr>
      </p:pic>
      <p:pic>
        <p:nvPicPr>
          <p:cNvPr id="12" name="Picture 7">
            <a:extLst>
              <a:ext uri="{FF2B5EF4-FFF2-40B4-BE49-F238E27FC236}">
                <a16:creationId xmlns:a16="http://schemas.microsoft.com/office/drawing/2014/main" id="{C378A39E-7C31-46DC-BF58-1048E7CF392E}"/>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rcRect t="46751" b="26582"/>
          <a:stretch>
            <a:fillRect/>
          </a:stretch>
        </p:blipFill>
        <p:spPr>
          <a:xfrm>
            <a:off x="0" y="5029200"/>
            <a:ext cx="12192000" cy="1828800"/>
          </a:xfrm>
          <a:custGeom>
            <a:avLst/>
            <a:gdLst>
              <a:gd name="connsiteX0" fmla="*/ 0 w 12192000"/>
              <a:gd name="connsiteY0" fmla="*/ 0 h 1828800"/>
              <a:gd name="connsiteX1" fmla="*/ 12192000 w 12192000"/>
              <a:gd name="connsiteY1" fmla="*/ 0 h 1828800"/>
              <a:gd name="connsiteX2" fmla="*/ 12192000 w 12192000"/>
              <a:gd name="connsiteY2" fmla="*/ 1828800 h 1828800"/>
              <a:gd name="connsiteX3" fmla="*/ 0 w 12192000"/>
              <a:gd name="connsiteY3" fmla="*/ 1828800 h 1828800"/>
            </a:gdLst>
            <a:ahLst/>
            <a:cxnLst>
              <a:cxn ang="0">
                <a:pos x="connsiteX0" y="connsiteY0"/>
              </a:cxn>
              <a:cxn ang="0">
                <a:pos x="connsiteX1" y="connsiteY1"/>
              </a:cxn>
              <a:cxn ang="0">
                <a:pos x="connsiteX2" y="connsiteY2"/>
              </a:cxn>
              <a:cxn ang="0">
                <a:pos x="connsiteX3" y="connsiteY3"/>
              </a:cxn>
            </a:cxnLst>
            <a:rect l="l" t="t" r="r" b="b"/>
            <a:pathLst>
              <a:path w="12192000" h="1828800">
                <a:moveTo>
                  <a:pt x="0" y="0"/>
                </a:moveTo>
                <a:lnTo>
                  <a:pt x="12192000" y="0"/>
                </a:lnTo>
                <a:lnTo>
                  <a:pt x="12192000" y="1828800"/>
                </a:lnTo>
                <a:lnTo>
                  <a:pt x="0" y="1828800"/>
                </a:lnTo>
                <a:close/>
              </a:path>
            </a:pathLst>
          </a:custGeom>
        </p:spPr>
      </p:pic>
      <p:sp>
        <p:nvSpPr>
          <p:cNvPr id="7" name="TextBox 6">
            <a:extLst>
              <a:ext uri="{FF2B5EF4-FFF2-40B4-BE49-F238E27FC236}">
                <a16:creationId xmlns:a16="http://schemas.microsoft.com/office/drawing/2014/main" id="{572FC3B7-818E-40B3-9809-2DEC1B12D736}"/>
              </a:ext>
            </a:extLst>
          </p:cNvPr>
          <p:cNvSpPr txBox="1"/>
          <p:nvPr/>
        </p:nvSpPr>
        <p:spPr>
          <a:xfrm>
            <a:off x="209862" y="5874871"/>
            <a:ext cx="11857219"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Leaders! Pay attention. You are </a:t>
            </a:r>
            <a:r>
              <a:rPr kumimoji="0" lang="en-US" sz="4000" b="1" i="0" u="sng"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replaceable</a:t>
            </a:r>
            <a:r>
              <a:rPr kumimoji="0" lang="en-US" sz="40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p:txBody>
      </p:sp>
    </p:spTree>
    <p:extLst>
      <p:ext uri="{BB962C8B-B14F-4D97-AF65-F5344CB8AC3E}">
        <p14:creationId xmlns:p14="http://schemas.microsoft.com/office/powerpoint/2010/main" val="1434464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81CA6C-9F04-4079-BED5-32A537E875ED}"/>
              </a:ext>
            </a:extLst>
          </p:cNvPr>
          <p:cNvPicPr>
            <a:picLocks noChangeAspect="1"/>
          </p:cNvPicPr>
          <p:nvPr/>
        </p:nvPicPr>
        <p:blipFill rotWithShape="1">
          <a:blip r:embed="rId2"/>
          <a:srcRect t="15269" b="2313"/>
          <a:stretch/>
        </p:blipFill>
        <p:spPr>
          <a:xfrm>
            <a:off x="20" y="10"/>
            <a:ext cx="12191980" cy="6857990"/>
          </a:xfrm>
          <a:prstGeom prst="rect">
            <a:avLst/>
          </a:prstGeom>
        </p:spPr>
      </p:pic>
      <p:sp>
        <p:nvSpPr>
          <p:cNvPr id="20" name="Freeform 5">
            <a:extLst>
              <a:ext uri="{FF2B5EF4-FFF2-40B4-BE49-F238E27FC236}">
                <a16:creationId xmlns:a16="http://schemas.microsoft.com/office/drawing/2014/main" id="{87CC2527-562A-4F69-B487-4371E5B243E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7488621" y="2277613"/>
            <a:ext cx="4703379" cy="4580387"/>
          </a:xfrm>
          <a:custGeom>
            <a:avLst/>
            <a:gdLst>
              <a:gd name="T0" fmla="*/ 1333 w 1333"/>
              <a:gd name="T1" fmla="*/ 1031 h 1298"/>
              <a:gd name="T2" fmla="*/ 1333 w 1333"/>
              <a:gd name="T3" fmla="*/ 380 h 1298"/>
              <a:gd name="T4" fmla="*/ 706 w 1333"/>
              <a:gd name="T5" fmla="*/ 0 h 1298"/>
              <a:gd name="T6" fmla="*/ 0 w 1333"/>
              <a:gd name="T7" fmla="*/ 706 h 1298"/>
              <a:gd name="T8" fmla="*/ 323 w 1333"/>
              <a:gd name="T9" fmla="*/ 1298 h 1298"/>
              <a:gd name="T10" fmla="*/ 1090 w 1333"/>
              <a:gd name="T11" fmla="*/ 1298 h 1298"/>
              <a:gd name="T12" fmla="*/ 1333 w 1333"/>
              <a:gd name="T13" fmla="*/ 1031 h 1298"/>
            </a:gdLst>
            <a:ahLst/>
            <a:cxnLst>
              <a:cxn ang="0">
                <a:pos x="T0" y="T1"/>
              </a:cxn>
              <a:cxn ang="0">
                <a:pos x="T2" y="T3"/>
              </a:cxn>
              <a:cxn ang="0">
                <a:pos x="T4" y="T5"/>
              </a:cxn>
              <a:cxn ang="0">
                <a:pos x="T6" y="T7"/>
              </a:cxn>
              <a:cxn ang="0">
                <a:pos x="T8" y="T9"/>
              </a:cxn>
              <a:cxn ang="0">
                <a:pos x="T10" y="T11"/>
              </a:cxn>
              <a:cxn ang="0">
                <a:pos x="T12" y="T13"/>
              </a:cxn>
            </a:cxnLst>
            <a:rect l="0" t="0" r="r" b="b"/>
            <a:pathLst>
              <a:path w="1333" h="1298">
                <a:moveTo>
                  <a:pt x="1333" y="1031"/>
                </a:moveTo>
                <a:cubicBezTo>
                  <a:pt x="1333" y="380"/>
                  <a:pt x="1333" y="380"/>
                  <a:pt x="1333" y="380"/>
                </a:cubicBezTo>
                <a:cubicBezTo>
                  <a:pt x="1215" y="154"/>
                  <a:pt x="979" y="0"/>
                  <a:pt x="706" y="0"/>
                </a:cubicBezTo>
                <a:cubicBezTo>
                  <a:pt x="317" y="0"/>
                  <a:pt x="0" y="316"/>
                  <a:pt x="0" y="706"/>
                </a:cubicBezTo>
                <a:cubicBezTo>
                  <a:pt x="0" y="954"/>
                  <a:pt x="129" y="1172"/>
                  <a:pt x="323" y="1298"/>
                </a:cubicBezTo>
                <a:cubicBezTo>
                  <a:pt x="1090" y="1298"/>
                  <a:pt x="1090" y="1298"/>
                  <a:pt x="1090" y="1298"/>
                </a:cubicBezTo>
                <a:cubicBezTo>
                  <a:pt x="1193" y="1232"/>
                  <a:pt x="1276" y="1140"/>
                  <a:pt x="1333" y="1031"/>
                </a:cubicBezTo>
                <a:close/>
              </a:path>
            </a:pathLst>
          </a:custGeom>
          <a:solidFill>
            <a:schemeClr val="bg1">
              <a:alpha val="70000"/>
            </a:schemeClr>
          </a:solidFill>
          <a:ln w="50800" cap="sq" cmpd="dbl">
            <a:noFill/>
            <a:miter lim="800000"/>
          </a:ln>
          <a:effectLst/>
          <a:extLst/>
        </p:spPr>
        <p:txBody>
          <a:bodyPr vert="horz" lIns="91440" tIns="45720" rIns="91440" bIns="45720" rtlCol="0" anchor="t">
            <a:normAutofit/>
          </a:bodyPr>
          <a:lstStyle/>
          <a:p>
            <a:pPr marL="0" marR="0" lvl="0" indent="0" algn="ctr" defTabSz="914400" rtl="0" eaLnBrk="1" fontAlgn="auto" latinLnBrk="0" hangingPunct="1">
              <a:lnSpc>
                <a:spcPct val="100000"/>
              </a:lnSpc>
              <a:spcBef>
                <a:spcPts val="0"/>
              </a:spcBef>
              <a:spcAft>
                <a:spcPts val="1000"/>
              </a:spcAft>
              <a:buClr>
                <a:prstClr val="black"/>
              </a:buClr>
              <a:buSzPct val="100000"/>
              <a:buFont typeface="Arial"/>
              <a:buNone/>
              <a:tabLst/>
              <a:defRPr/>
            </a:pPr>
            <a:endParaRPr kumimoji="0" lang="en-US" sz="1600" b="0" i="0" u="none" strike="noStrike" kern="1200" cap="all" spc="0" normalizeH="0" baseline="0" noProof="0">
              <a:ln>
                <a:noFill/>
              </a:ln>
              <a:solidFill>
                <a:prstClr val="black"/>
              </a:solidFill>
              <a:effectLst/>
              <a:uLnTx/>
              <a:uFillTx/>
              <a:latin typeface="Calibri" panose="020F0502020204030204"/>
              <a:ea typeface="+mn-ea"/>
              <a:cs typeface="+mn-cs"/>
            </a:endParaRPr>
          </a:p>
        </p:txBody>
      </p:sp>
      <p:cxnSp>
        <p:nvCxnSpPr>
          <p:cNvPr id="21" name="Straight Connector 24">
            <a:extLst>
              <a:ext uri="{FF2B5EF4-FFF2-40B4-BE49-F238E27FC236}">
                <a16:creationId xmlns:a16="http://schemas.microsoft.com/office/drawing/2014/main" id="{BCDAEC91-5BCE-4B55-9CC0-43EF94CB734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480331" y="5123793"/>
            <a:ext cx="935420" cy="0"/>
          </a:xfrm>
          <a:prstGeom prst="line">
            <a:avLst/>
          </a:prstGeom>
          <a:ln w="25400" cap="sq">
            <a:solidFill>
              <a:schemeClr val="tx1">
                <a:lumMod val="85000"/>
                <a:lumOff val="15000"/>
              </a:schemeClr>
            </a:solidFill>
            <a:beve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C6F746D-359B-4E4C-A3EA-0377D8FC45CB}"/>
              </a:ext>
            </a:extLst>
          </p:cNvPr>
          <p:cNvSpPr>
            <a:spLocks noGrp="1"/>
          </p:cNvSpPr>
          <p:nvPr>
            <p:ph type="ctrTitle"/>
          </p:nvPr>
        </p:nvSpPr>
        <p:spPr>
          <a:xfrm>
            <a:off x="7339322" y="3231931"/>
            <a:ext cx="4852678" cy="1834056"/>
          </a:xfrm>
        </p:spPr>
        <p:txBody>
          <a:bodyPr>
            <a:normAutofit/>
          </a:bodyPr>
          <a:lstStyle/>
          <a:p>
            <a:r>
              <a:rPr lang="en-US" sz="4000" b="1" dirty="0">
                <a:latin typeface="Century Gothic" panose="020B0502020202020204" pitchFamily="34" charset="0"/>
              </a:rPr>
              <a:t>1 Samuel 13:15-23</a:t>
            </a:r>
          </a:p>
        </p:txBody>
      </p:sp>
      <p:sp>
        <p:nvSpPr>
          <p:cNvPr id="3" name="Subtitle 2">
            <a:extLst>
              <a:ext uri="{FF2B5EF4-FFF2-40B4-BE49-F238E27FC236}">
                <a16:creationId xmlns:a16="http://schemas.microsoft.com/office/drawing/2014/main" id="{8201B238-F3F4-4B09-BA8A-9CF9EFBA3343}"/>
              </a:ext>
            </a:extLst>
          </p:cNvPr>
          <p:cNvSpPr>
            <a:spLocks noGrp="1"/>
          </p:cNvSpPr>
          <p:nvPr>
            <p:ph type="subTitle" idx="1"/>
          </p:nvPr>
        </p:nvSpPr>
        <p:spPr>
          <a:xfrm>
            <a:off x="7633009" y="5242674"/>
            <a:ext cx="4480163" cy="1240568"/>
          </a:xfrm>
        </p:spPr>
        <p:txBody>
          <a:bodyPr>
            <a:normAutofit/>
          </a:bodyPr>
          <a:lstStyle/>
          <a:p>
            <a:r>
              <a:rPr lang="en-US" sz="2800" b="1" dirty="0">
                <a:latin typeface="Century Gothic" panose="020B0502020202020204" pitchFamily="34" charset="0"/>
              </a:rPr>
              <a:t>A </a:t>
            </a:r>
            <a:r>
              <a:rPr lang="en-US" sz="2800" b="1" u="sng" dirty="0">
                <a:latin typeface="Century Gothic" panose="020B0502020202020204" pitchFamily="34" charset="0"/>
              </a:rPr>
              <a:t>weak</a:t>
            </a:r>
            <a:r>
              <a:rPr lang="en-US" sz="2800" b="1" dirty="0">
                <a:latin typeface="Century Gothic" panose="020B0502020202020204" pitchFamily="34" charset="0"/>
              </a:rPr>
              <a:t> army.</a:t>
            </a:r>
            <a:br>
              <a:rPr lang="en-US" sz="2800" b="1" dirty="0">
                <a:latin typeface="Century Gothic" panose="020B0502020202020204" pitchFamily="34" charset="0"/>
              </a:rPr>
            </a:br>
            <a:r>
              <a:rPr lang="en-US" sz="2800" b="1" dirty="0">
                <a:latin typeface="Century Gothic" panose="020B0502020202020204" pitchFamily="34" charset="0"/>
              </a:rPr>
              <a:t>Lacking </a:t>
            </a:r>
            <a:r>
              <a:rPr lang="en-US" sz="2800" b="1" u="sng" dirty="0">
                <a:latin typeface="Century Gothic" panose="020B0502020202020204" pitchFamily="34" charset="0"/>
              </a:rPr>
              <a:t>warriors</a:t>
            </a:r>
            <a:r>
              <a:rPr lang="en-US" sz="2800" b="1" dirty="0">
                <a:latin typeface="Century Gothic" panose="020B0502020202020204" pitchFamily="34" charset="0"/>
              </a:rPr>
              <a:t>.</a:t>
            </a:r>
          </a:p>
        </p:txBody>
      </p:sp>
    </p:spTree>
    <p:extLst>
      <p:ext uri="{BB962C8B-B14F-4D97-AF65-F5344CB8AC3E}">
        <p14:creationId xmlns:p14="http://schemas.microsoft.com/office/powerpoint/2010/main" val="20944052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5FCAB8-107F-404F-9632-91ADC1AB4F3A}"/>
              </a:ext>
            </a:extLst>
          </p:cNvPr>
          <p:cNvSpPr>
            <a:spLocks noGrp="1"/>
          </p:cNvSpPr>
          <p:nvPr>
            <p:ph type="title"/>
          </p:nvPr>
        </p:nvSpPr>
        <p:spPr>
          <a:xfrm>
            <a:off x="553386" y="365125"/>
            <a:ext cx="10515600" cy="2652395"/>
          </a:xfrm>
        </p:spPr>
        <p:txBody>
          <a:bodyPr/>
          <a:lstStyle/>
          <a:p>
            <a:r>
              <a:rPr lang="en-US" sz="4800" b="1" dirty="0">
                <a:solidFill>
                  <a:prstClr val="black"/>
                </a:solidFill>
                <a:latin typeface="Century Gothic" panose="020B0502020202020204" pitchFamily="34" charset="0"/>
              </a:rPr>
              <a:t>Israel’s</a:t>
            </a:r>
            <a:r>
              <a:rPr lang="en-US" b="1" dirty="0"/>
              <a:t> </a:t>
            </a:r>
            <a:r>
              <a:rPr lang="en-US" sz="4800" b="1" u="sng" dirty="0">
                <a:solidFill>
                  <a:prstClr val="black"/>
                </a:solidFill>
                <a:latin typeface="Century Gothic" panose="020B0502020202020204" pitchFamily="34" charset="0"/>
              </a:rPr>
              <a:t>Weakness</a:t>
            </a:r>
            <a:r>
              <a:rPr lang="en-US" b="1" dirty="0"/>
              <a:t>.</a:t>
            </a:r>
          </a:p>
        </p:txBody>
      </p:sp>
      <p:sp>
        <p:nvSpPr>
          <p:cNvPr id="3" name="Content Placeholder 2">
            <a:extLst>
              <a:ext uri="{FF2B5EF4-FFF2-40B4-BE49-F238E27FC236}">
                <a16:creationId xmlns:a16="http://schemas.microsoft.com/office/drawing/2014/main" id="{444B2E3C-54A0-4483-83E0-F52CA7C62088}"/>
              </a:ext>
            </a:extLst>
          </p:cNvPr>
          <p:cNvSpPr>
            <a:spLocks noGrp="1"/>
          </p:cNvSpPr>
          <p:nvPr>
            <p:ph idx="1"/>
          </p:nvPr>
        </p:nvSpPr>
        <p:spPr>
          <a:xfrm>
            <a:off x="838200" y="2336799"/>
            <a:ext cx="10515600" cy="3840163"/>
          </a:xfrm>
        </p:spPr>
        <p:txBody>
          <a:bodyPr>
            <a:normAutofit/>
          </a:bodyPr>
          <a:lstStyle/>
          <a:p>
            <a:r>
              <a:rPr lang="en-US" sz="3200" dirty="0"/>
              <a:t>600 soldiers. </a:t>
            </a:r>
            <a:br>
              <a:rPr lang="en-US" sz="3200" dirty="0"/>
            </a:br>
            <a:r>
              <a:rPr lang="en-US" sz="3200" dirty="0"/>
              <a:t>Is that enough to take out </a:t>
            </a:r>
            <a:br>
              <a:rPr lang="en-US" sz="3200" dirty="0"/>
            </a:br>
            <a:r>
              <a:rPr lang="en-US" sz="3200" dirty="0"/>
              <a:t>the army in verse 5? </a:t>
            </a:r>
          </a:p>
          <a:p>
            <a:r>
              <a:rPr lang="en-US" sz="3200" dirty="0"/>
              <a:t>FAITH KNOWS the answer: With the LORD 600 is </a:t>
            </a:r>
            <a:r>
              <a:rPr lang="en-US" sz="3200" u="sng" dirty="0"/>
              <a:t>overkill</a:t>
            </a:r>
            <a:r>
              <a:rPr lang="en-US" sz="3200" dirty="0"/>
              <a:t>!</a:t>
            </a:r>
          </a:p>
          <a:p>
            <a:r>
              <a:rPr lang="en-US" sz="3200" dirty="0"/>
              <a:t>Saul walked by sight.  He saw only his circumstances because he was weak in faith!</a:t>
            </a:r>
          </a:p>
          <a:p>
            <a:endParaRPr lang="en-US" sz="3200" dirty="0"/>
          </a:p>
        </p:txBody>
      </p:sp>
      <p:pic>
        <p:nvPicPr>
          <p:cNvPr id="4" name="Picture 3">
            <a:extLst>
              <a:ext uri="{FF2B5EF4-FFF2-40B4-BE49-F238E27FC236}">
                <a16:creationId xmlns:a16="http://schemas.microsoft.com/office/drawing/2014/main" id="{80FF7B99-EEFE-4B77-BA38-E00A5C13C583}"/>
              </a:ext>
            </a:extLst>
          </p:cNvPr>
          <p:cNvPicPr>
            <a:picLocks noChangeAspect="1"/>
          </p:cNvPicPr>
          <p:nvPr/>
        </p:nvPicPr>
        <p:blipFill>
          <a:blip r:embed="rId2"/>
          <a:stretch>
            <a:fillRect/>
          </a:stretch>
        </p:blipFill>
        <p:spPr>
          <a:xfrm>
            <a:off x="5997274" y="754869"/>
            <a:ext cx="5958505" cy="2752829"/>
          </a:xfrm>
          <a:prstGeom prst="rect">
            <a:avLst/>
          </a:prstGeom>
        </p:spPr>
      </p:pic>
    </p:spTree>
    <p:extLst>
      <p:ext uri="{BB962C8B-B14F-4D97-AF65-F5344CB8AC3E}">
        <p14:creationId xmlns:p14="http://schemas.microsoft.com/office/powerpoint/2010/main" val="2168774657"/>
      </p:ext>
    </p:extLst>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dirty="0">
                <a:latin typeface="Century Gothic" panose="020B0502020202020204" pitchFamily="34" charset="0"/>
              </a:rPr>
              <a:t>1 John 5:4 For whatsoever is born of God </a:t>
            </a:r>
            <a:r>
              <a:rPr lang="en-US" sz="3600" dirty="0" err="1">
                <a:latin typeface="Century Gothic" panose="020B0502020202020204" pitchFamily="34" charset="0"/>
              </a:rPr>
              <a:t>overcometh</a:t>
            </a:r>
            <a:r>
              <a:rPr lang="en-US" sz="3600" dirty="0">
                <a:latin typeface="Century Gothic" panose="020B0502020202020204" pitchFamily="34" charset="0"/>
              </a:rPr>
              <a:t> the world: and this is the victory that </a:t>
            </a:r>
            <a:r>
              <a:rPr lang="en-US" sz="3600" dirty="0" err="1">
                <a:latin typeface="Century Gothic" panose="020B0502020202020204" pitchFamily="34" charset="0"/>
              </a:rPr>
              <a:t>overcometh</a:t>
            </a:r>
            <a:r>
              <a:rPr lang="en-US" sz="3600" dirty="0">
                <a:latin typeface="Century Gothic" panose="020B0502020202020204" pitchFamily="34" charset="0"/>
              </a:rPr>
              <a:t> the world, even our faith. </a:t>
            </a:r>
          </a:p>
        </p:txBody>
      </p:sp>
    </p:spTree>
    <p:extLst>
      <p:ext uri="{BB962C8B-B14F-4D97-AF65-F5344CB8AC3E}">
        <p14:creationId xmlns:p14="http://schemas.microsoft.com/office/powerpoint/2010/main" val="224201274"/>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3CC5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A899931-B952-4700-AF05-11EC52489ACE}"/>
              </a:ext>
            </a:extLst>
          </p:cNvPr>
          <p:cNvSpPr>
            <a:spLocks noGrp="1"/>
          </p:cNvSpPr>
          <p:nvPr>
            <p:ph idx="1"/>
          </p:nvPr>
        </p:nvSpPr>
        <p:spPr>
          <a:xfrm>
            <a:off x="487180" y="288472"/>
            <a:ext cx="11347553" cy="6460672"/>
          </a:xfrm>
        </p:spPr>
        <p:txBody>
          <a:bodyPr anchor="ctr">
            <a:normAutofit/>
          </a:bodyPr>
          <a:lstStyle/>
          <a:p>
            <a:pPr marL="457200" indent="-457200"/>
            <a:r>
              <a:rPr lang="en-US" sz="3600" b="1" dirty="0">
                <a:latin typeface="Century Gothic" panose="020B0502020202020204" pitchFamily="34" charset="0"/>
              </a:rPr>
              <a:t>Daniel 11:32b …</a:t>
            </a:r>
            <a:r>
              <a:rPr lang="en-US" sz="3600" dirty="0">
                <a:latin typeface="Century Gothic" panose="020B0502020202020204" pitchFamily="34" charset="0"/>
              </a:rPr>
              <a:t>but the people that do know their God shall be strong, and do exploits. </a:t>
            </a:r>
          </a:p>
        </p:txBody>
      </p:sp>
    </p:spTree>
    <p:extLst>
      <p:ext uri="{BB962C8B-B14F-4D97-AF65-F5344CB8AC3E}">
        <p14:creationId xmlns:p14="http://schemas.microsoft.com/office/powerpoint/2010/main" val="9607611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94DB5F43F29D49A6E8E0828CE3107F" ma:contentTypeVersion="7" ma:contentTypeDescription="Create a new document." ma:contentTypeScope="" ma:versionID="f6205a6e5b60a6581a872eeff60a6fce">
  <xsd:schema xmlns:xsd="http://www.w3.org/2001/XMLSchema" xmlns:xs="http://www.w3.org/2001/XMLSchema" xmlns:p="http://schemas.microsoft.com/office/2006/metadata/properties" xmlns:ns2="92225faf-0d15-43dc-b0d3-949d76b83189" xmlns:ns3="85009109-077a-450e-82c0-9072b8164ed1" targetNamespace="http://schemas.microsoft.com/office/2006/metadata/properties" ma:root="true" ma:fieldsID="4154eefe68d8a92f40066778c1b0231f" ns2:_="" ns3:_="">
    <xsd:import namespace="92225faf-0d15-43dc-b0d3-949d76b83189"/>
    <xsd:import namespace="85009109-077a-450e-82c0-9072b8164e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225faf-0d15-43dc-b0d3-949d76b83189"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009109-077a-450e-82c0-9072b8164ed1"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41ACE19-DDB3-4955-B690-6E992DEF06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225faf-0d15-43dc-b0d3-949d76b83189"/>
    <ds:schemaRef ds:uri="85009109-077a-450e-82c0-9072b8164e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8B9010C-1509-437D-95E5-B09275AA23F8}">
  <ds:schemaRefs>
    <ds:schemaRef ds:uri="http://schemas.microsoft.com/sharepoint/v3/contenttype/forms"/>
  </ds:schemaRefs>
</ds:datastoreItem>
</file>

<file path=customXml/itemProps3.xml><?xml version="1.0" encoding="utf-8"?>
<ds:datastoreItem xmlns:ds="http://schemas.openxmlformats.org/officeDocument/2006/customXml" ds:itemID="{61F5A03F-E729-4CF8-911D-1781ADAEBD80}">
  <ds:schemaRefs>
    <ds:schemaRef ds:uri="http://schemas.openxmlformats.org/package/2006/metadata/core-properties"/>
    <ds:schemaRef ds:uri="http://purl.org/dc/dcmitype/"/>
    <ds:schemaRef ds:uri="92225faf-0d15-43dc-b0d3-949d76b83189"/>
    <ds:schemaRef ds:uri="http://schemas.microsoft.com/office/2006/documentManagement/types"/>
    <ds:schemaRef ds:uri="http://purl.org/dc/elements/1.1/"/>
    <ds:schemaRef ds:uri="http://schemas.microsoft.com/office/2006/metadata/properties"/>
    <ds:schemaRef ds:uri="http://purl.org/dc/terms/"/>
    <ds:schemaRef ds:uri="http://schemas.microsoft.com/office/infopath/2007/PartnerControls"/>
    <ds:schemaRef ds:uri="85009109-077a-450e-82c0-9072b8164ed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6144</TotalTime>
  <Words>521</Words>
  <Application>Microsoft Office PowerPoint</Application>
  <PresentationFormat>Widescreen</PresentationFormat>
  <Paragraphs>32</Paragraphs>
  <Slides>18</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Century Gothic</vt:lpstr>
      <vt:lpstr>Office Theme</vt:lpstr>
      <vt:lpstr>1 Samuel 13:1-14</vt:lpstr>
      <vt:lpstr>PowerPoint Presentation</vt:lpstr>
      <vt:lpstr>PowerPoint Presentation</vt:lpstr>
      <vt:lpstr>PowerPoint Presentation</vt:lpstr>
      <vt:lpstr>PowerPoint Presentation</vt:lpstr>
      <vt:lpstr>1 Samuel 13:15-23</vt:lpstr>
      <vt:lpstr>Israel’s Weakness.</vt:lpstr>
      <vt:lpstr>PowerPoint Presentation</vt:lpstr>
      <vt:lpstr>PowerPoint Presentation</vt:lpstr>
      <vt:lpstr>How many needed to fight to win the victory in chapter 14?</vt:lpstr>
      <vt:lpstr>PowerPoint Presentation</vt:lpstr>
      <vt:lpstr>PowerPoint Presentation</vt:lpstr>
      <vt:lpstr>PowerPoint Presentation</vt:lpstr>
      <vt:lpstr>A helpless army: lacking weapons. </vt:lpstr>
      <vt:lpstr>PowerPoint Presentation</vt:lpstr>
      <vt:lpstr>A helpless army: lacking weapons.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 Miles</dc:creator>
  <cp:lastModifiedBy>Sam Miles</cp:lastModifiedBy>
  <cp:revision>10</cp:revision>
  <dcterms:created xsi:type="dcterms:W3CDTF">2017-11-30T23:19:44Z</dcterms:created>
  <dcterms:modified xsi:type="dcterms:W3CDTF">2018-03-04T13:57:16Z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0x010100FF94DB5F43F29D49A6E8E0828CE3107F</vt:lpwstr>
  </property>
</Properties>
</file>